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78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0" r:id="rId10"/>
    <p:sldId id="264" r:id="rId11"/>
    <p:sldId id="265" r:id="rId12"/>
    <p:sldId id="266" r:id="rId13"/>
    <p:sldId id="267" r:id="rId14"/>
    <p:sldId id="268" r:id="rId15"/>
    <p:sldId id="269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71" autoAdjust="0"/>
    <p:restoredTop sz="94660"/>
  </p:normalViewPr>
  <p:slideViewPr>
    <p:cSldViewPr>
      <p:cViewPr varScale="1">
        <p:scale>
          <a:sx n="87" d="100"/>
          <a:sy n="87" d="100"/>
        </p:scale>
        <p:origin x="-1458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endParaRPr lang="en-US" altLang="en-US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75CF5958-699C-46F4-A91F-6464549A3109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  <p:bldP spid="3" grpId="0" build="p" autoUpdateAnimBg="0" advAuto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6C8F-0E3C-40F5-85AA-8559CDB0B879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9553-0E25-470B-8B54-B6D2CC6A3830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ABB6-6C15-44AF-8215-AFC4F10918CD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49F6-2F5E-40E1-8F33-CEB77AEFE354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B5DA-0217-48E1-9649-D17690BD4600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C6E-383D-4A43-B4A0-70D01B62D455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82A4C-F54B-4A57-BC3F-CB77A1DC447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53194-F2EB-4548-9EDF-1169757DB69F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437E7-0D2F-45B4-A365-7256722543D7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DAE9-2942-439D-AC40-E166545876D1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A36E52DE-7F39-434E-A424-4FB384E98A99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abeled_data" TargetMode="External"/><Relationship Id="rId2" Type="http://schemas.openxmlformats.org/officeDocument/2006/relationships/hyperlink" Target="https://en.wikipedia.org/wiki/Image_recognition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Neuron" TargetMode="External"/><Relationship Id="rId2" Type="http://schemas.openxmlformats.org/officeDocument/2006/relationships/hyperlink" Target="https://en.wikipedia.org/wiki/Artificial_neuro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Brain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peech_recognition" TargetMode="External"/><Relationship Id="rId7" Type="http://schemas.openxmlformats.org/officeDocument/2006/relationships/hyperlink" Target="https://en.wikipedia.org/wiki/Medical_diagnosis" TargetMode="External"/><Relationship Id="rId2" Type="http://schemas.openxmlformats.org/officeDocument/2006/relationships/hyperlink" Target="https://en.wikipedia.org/wiki/Computer_visi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General_game_playing" TargetMode="External"/><Relationship Id="rId5" Type="http://schemas.openxmlformats.org/officeDocument/2006/relationships/hyperlink" Target="https://en.wikipedia.org/wiki/Social_network" TargetMode="External"/><Relationship Id="rId4" Type="http://schemas.openxmlformats.org/officeDocument/2006/relationships/hyperlink" Target="https://en.wikipedia.org/wiki/Machine_translation" TargetMode="Externa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Unorganized_machine" TargetMode="External"/><Relationship Id="rId3" Type="http://schemas.openxmlformats.org/officeDocument/2006/relationships/hyperlink" Target="https://en.wikipedia.org/wiki/Artificial_neural_network#cite_note-4" TargetMode="External"/><Relationship Id="rId7" Type="http://schemas.openxmlformats.org/officeDocument/2006/relationships/hyperlink" Target="https://en.wikipedia.org/wiki/Long_term_potentiation" TargetMode="External"/><Relationship Id="rId2" Type="http://schemas.openxmlformats.org/officeDocument/2006/relationships/hyperlink" Target="https://en.wikipedia.org/wiki/Donald_O._Hebb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Unsupervised_learning" TargetMode="External"/><Relationship Id="rId5" Type="http://schemas.openxmlformats.org/officeDocument/2006/relationships/hyperlink" Target="https://en.wikipedia.org/wiki/Hebbian_learning" TargetMode="External"/><Relationship Id="rId4" Type="http://schemas.openxmlformats.org/officeDocument/2006/relationships/hyperlink" Target="https://en.wikipedia.org/wiki/Neuroplasticity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erceptron" TargetMode="External"/><Relationship Id="rId2" Type="http://schemas.openxmlformats.org/officeDocument/2006/relationships/hyperlink" Target="https://en.wikipedia.org/wiki/Frank_Rosenblatt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Advance Statistics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63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NN</a:t>
            </a:r>
            <a:endParaRPr lang="en-US" dirty="0"/>
          </a:p>
        </p:txBody>
      </p:sp>
      <p:pic>
        <p:nvPicPr>
          <p:cNvPr id="512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28148" y="2324100"/>
            <a:ext cx="4606717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77463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Feed Forward</a:t>
            </a:r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74094" y="2339975"/>
            <a:ext cx="4314825" cy="347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25823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82237" y="2324100"/>
            <a:ext cx="5498539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3220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52224" y="2324100"/>
            <a:ext cx="3958564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605887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NN – Deep NN</a:t>
            </a:r>
            <a:endParaRPr lang="en-US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64481" y="3001962"/>
            <a:ext cx="5734050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222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ANN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Single Layer</a:t>
            </a:r>
          </a:p>
          <a:p>
            <a:r>
              <a:rPr lang="en-US" dirty="0" smtClean="0"/>
              <a:t>Multiple Layer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614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ANN</a:t>
            </a:r>
            <a:endParaRPr lang="en-US" dirty="0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93773" y="2324100"/>
            <a:ext cx="4675467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196385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Single</a:t>
            </a:r>
          </a:p>
          <a:p>
            <a:r>
              <a:rPr lang="en-US" dirty="0" smtClean="0"/>
              <a:t>Feed Forward</a:t>
            </a:r>
          </a:p>
          <a:p>
            <a:r>
              <a:rPr lang="en-US" dirty="0" smtClean="0"/>
              <a:t>Recurrent</a:t>
            </a:r>
          </a:p>
          <a:p>
            <a:r>
              <a:rPr lang="en-US" dirty="0" smtClean="0"/>
              <a:t>Symmetric</a:t>
            </a:r>
          </a:p>
          <a:p>
            <a:r>
              <a:rPr lang="en-US" dirty="0" smtClean="0"/>
              <a:t>Convolutional</a:t>
            </a:r>
          </a:p>
          <a:p>
            <a:r>
              <a:rPr lang="en-US" dirty="0" smtClean="0"/>
              <a:t>Back propagation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1658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95031" y="2324100"/>
            <a:ext cx="4672950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8894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92590" y="2324100"/>
            <a:ext cx="4677833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1136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ML  Types</a:t>
            </a:r>
          </a:p>
          <a:p>
            <a:r>
              <a:rPr lang="en-US" dirty="0" smtClean="0"/>
              <a:t>Supervised   : with Labels, training</a:t>
            </a:r>
          </a:p>
          <a:p>
            <a:r>
              <a:rPr lang="en-US" dirty="0" smtClean="0"/>
              <a:t>Unsupervised: Without any labels, Only Computer finds patterns, learn by self !!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1326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Reinforced ML</a:t>
            </a:r>
            <a:endParaRPr lang="en-US" dirty="0"/>
          </a:p>
        </p:txBody>
      </p:sp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93031" y="2368550"/>
            <a:ext cx="6076950" cy="341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001675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R NN</a:t>
            </a:r>
            <a:endParaRPr lang="en-US" dirty="0"/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031" y="2324100"/>
            <a:ext cx="4672950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339995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1744" y="2324100"/>
            <a:ext cx="6079524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291895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8" y="2922803"/>
            <a:ext cx="6777037" cy="23109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204806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</a:t>
            </a:r>
            <a:r>
              <a:rPr lang="en-US" dirty="0"/>
              <a:t>example, in </a:t>
            </a:r>
            <a:r>
              <a:rPr lang="en-US" dirty="0">
                <a:hlinkClick r:id="rId2" tooltip="Image recognition"/>
              </a:rPr>
              <a:t>image recognition</a:t>
            </a:r>
            <a:r>
              <a:rPr lang="en-US" dirty="0"/>
              <a:t>, they might learn to identify images that contain cats by analyzing example images that have been manually </a:t>
            </a:r>
            <a:r>
              <a:rPr lang="en-US" dirty="0">
                <a:hlinkClick r:id="rId3" tooltip="Labeled data"/>
              </a:rPr>
              <a:t>labeled</a:t>
            </a:r>
            <a:r>
              <a:rPr lang="en-US" dirty="0"/>
              <a:t> as "cat" or "no cat" and using the results to identify cats in other images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3786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ANN is based on a collection of connected units or nodes called </a:t>
            </a:r>
            <a:r>
              <a:rPr lang="en-US" dirty="0">
                <a:hlinkClick r:id="rId2" tooltip="Artificial neuron"/>
              </a:rPr>
              <a:t>artificial neurons</a:t>
            </a:r>
            <a:r>
              <a:rPr lang="en-US" dirty="0"/>
              <a:t> which loosely model the </a:t>
            </a:r>
            <a:r>
              <a:rPr lang="en-US" dirty="0">
                <a:hlinkClick r:id="rId3" tooltip="Neuron"/>
              </a:rPr>
              <a:t>neurons</a:t>
            </a:r>
            <a:r>
              <a:rPr lang="en-US" dirty="0"/>
              <a:t> in a biological </a:t>
            </a:r>
            <a:r>
              <a:rPr lang="en-US" u="sng" dirty="0" smtClean="0">
                <a:hlinkClick r:id="rId4"/>
              </a:rPr>
              <a:t>brai</a:t>
            </a:r>
            <a:r>
              <a:rPr lang="en-US" u="sng" dirty="0" smtClean="0"/>
              <a:t>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5340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 including </a:t>
            </a:r>
            <a:endParaRPr lang="en-US" dirty="0" smtClean="0"/>
          </a:p>
          <a:p>
            <a:r>
              <a:rPr lang="en-US" dirty="0" smtClean="0">
                <a:hlinkClick r:id="rId2" tooltip="Computer vision"/>
              </a:rPr>
              <a:t>computer </a:t>
            </a:r>
            <a:r>
              <a:rPr lang="en-US" dirty="0">
                <a:hlinkClick r:id="rId2" tooltip="Computer vision"/>
              </a:rPr>
              <a:t>vision</a:t>
            </a:r>
            <a:r>
              <a:rPr lang="en-US" dirty="0"/>
              <a:t>, </a:t>
            </a:r>
            <a:endParaRPr lang="en-US" dirty="0" smtClean="0"/>
          </a:p>
          <a:p>
            <a:r>
              <a:rPr lang="en-US" dirty="0" smtClean="0">
                <a:hlinkClick r:id="rId3" tooltip="Speech recognition"/>
              </a:rPr>
              <a:t>speech </a:t>
            </a:r>
            <a:r>
              <a:rPr lang="en-US" dirty="0">
                <a:hlinkClick r:id="rId3" tooltip="Speech recognition"/>
              </a:rPr>
              <a:t>recognition</a:t>
            </a:r>
            <a:r>
              <a:rPr lang="en-US" dirty="0" smtClean="0"/>
              <a:t>,</a:t>
            </a:r>
          </a:p>
          <a:p>
            <a:r>
              <a:rPr lang="en-US" dirty="0" smtClean="0">
                <a:hlinkClick r:id="rId4" tooltip="Machine translation"/>
              </a:rPr>
              <a:t>machine </a:t>
            </a:r>
            <a:r>
              <a:rPr lang="en-US" dirty="0">
                <a:hlinkClick r:id="rId4" tooltip="Machine translation"/>
              </a:rPr>
              <a:t>translation</a:t>
            </a:r>
            <a:r>
              <a:rPr lang="en-US" dirty="0"/>
              <a:t>, </a:t>
            </a:r>
            <a:endParaRPr lang="en-US" dirty="0" smtClean="0"/>
          </a:p>
          <a:p>
            <a:r>
              <a:rPr lang="en-US" dirty="0" smtClean="0">
                <a:hlinkClick r:id="rId5" tooltip="Social network"/>
              </a:rPr>
              <a:t>social </a:t>
            </a:r>
            <a:r>
              <a:rPr lang="en-US" dirty="0">
                <a:hlinkClick r:id="rId5" tooltip="Social network"/>
              </a:rPr>
              <a:t>network</a:t>
            </a:r>
            <a:r>
              <a:rPr lang="en-US" dirty="0"/>
              <a:t> filtering, </a:t>
            </a:r>
            <a:endParaRPr lang="en-US" dirty="0" smtClean="0"/>
          </a:p>
          <a:p>
            <a:r>
              <a:rPr lang="en-US" dirty="0" smtClean="0">
                <a:hlinkClick r:id="rId6" tooltip="General game playing"/>
              </a:rPr>
              <a:t>playing </a:t>
            </a:r>
            <a:r>
              <a:rPr lang="en-US" dirty="0">
                <a:hlinkClick r:id="rId6" tooltip="General game playing"/>
              </a:rPr>
              <a:t>board and video games</a:t>
            </a:r>
            <a:r>
              <a:rPr lang="en-US" dirty="0"/>
              <a:t> and </a:t>
            </a:r>
            <a:r>
              <a:rPr lang="en-US" dirty="0">
                <a:hlinkClick r:id="rId7" tooltip="Medical diagnosis"/>
              </a:rPr>
              <a:t>medical diagnosis</a:t>
            </a:r>
            <a:r>
              <a:rPr lang="en-US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7105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Hebb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 the late 1940s, </a:t>
            </a:r>
            <a:r>
              <a:rPr lang="en-US" dirty="0">
                <a:hlinkClick r:id="rId2" tooltip="Donald O. Hebb"/>
              </a:rPr>
              <a:t>D.O. Hebb</a:t>
            </a:r>
            <a:r>
              <a:rPr lang="en-US" baseline="30000" dirty="0">
                <a:hlinkClick r:id="rId3"/>
              </a:rPr>
              <a:t>[4]</a:t>
            </a:r>
            <a:r>
              <a:rPr lang="en-US" dirty="0"/>
              <a:t> created a learning hypothesis based on the mechanism of </a:t>
            </a:r>
            <a:r>
              <a:rPr lang="en-US" dirty="0">
                <a:hlinkClick r:id="rId4" tooltip="Neuroplasticity"/>
              </a:rPr>
              <a:t>neural plasticity</a:t>
            </a:r>
            <a:r>
              <a:rPr lang="en-US" dirty="0"/>
              <a:t> that became known as </a:t>
            </a:r>
            <a:r>
              <a:rPr lang="en-US" dirty="0" err="1">
                <a:hlinkClick r:id="rId5" tooltip="Hebbian learning"/>
              </a:rPr>
              <a:t>Hebbian</a:t>
            </a:r>
            <a:r>
              <a:rPr lang="en-US" dirty="0">
                <a:hlinkClick r:id="rId5" tooltip="Hebbian learning"/>
              </a:rPr>
              <a:t> learning</a:t>
            </a:r>
            <a:r>
              <a:rPr lang="en-US" dirty="0"/>
              <a:t>. </a:t>
            </a:r>
            <a:r>
              <a:rPr lang="en-US" dirty="0" err="1"/>
              <a:t>Hebbian</a:t>
            </a:r>
            <a:r>
              <a:rPr lang="en-US" dirty="0"/>
              <a:t> learning is </a:t>
            </a:r>
            <a:r>
              <a:rPr lang="en-US" dirty="0">
                <a:hlinkClick r:id="rId6" tooltip="Unsupervised learning"/>
              </a:rPr>
              <a:t>unsupervised learning</a:t>
            </a:r>
            <a:r>
              <a:rPr lang="en-US" dirty="0"/>
              <a:t>. This evolved into models for </a:t>
            </a:r>
            <a:r>
              <a:rPr lang="en-US" dirty="0">
                <a:hlinkClick r:id="rId7" tooltip="Long term potentiation"/>
              </a:rPr>
              <a:t>long term potentiation</a:t>
            </a:r>
            <a:r>
              <a:rPr lang="en-US" dirty="0"/>
              <a:t>. Researchers started applying these ideas to computational models in 1948 with </a:t>
            </a:r>
            <a:r>
              <a:rPr lang="en-US" dirty="0">
                <a:hlinkClick r:id="rId8" tooltip="Unorganized machine"/>
              </a:rPr>
              <a:t>Turing's B-type machines</a:t>
            </a:r>
            <a:r>
              <a:rPr lang="en-US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24791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 smtClean="0">
                <a:hlinkClick r:id="rId2"/>
              </a:rPr>
              <a:t>Rosenblatt</a:t>
            </a:r>
            <a:r>
              <a:rPr lang="en-US" dirty="0"/>
              <a:t> (1958) created the </a:t>
            </a:r>
            <a:r>
              <a:rPr lang="en-US" dirty="0">
                <a:hlinkClick r:id="rId3" tooltip="Perceptron"/>
              </a:rPr>
              <a:t>perceptron</a:t>
            </a:r>
            <a:r>
              <a:rPr lang="en-US" dirty="0"/>
              <a:t>, an algorithm for pattern </a:t>
            </a:r>
            <a:r>
              <a:rPr lang="en-US" dirty="0" smtClean="0"/>
              <a:t>recognition</a:t>
            </a:r>
          </a:p>
          <a:p>
            <a:r>
              <a:rPr lang="en-US" dirty="0" smtClean="0"/>
              <a:t> </a:t>
            </a:r>
            <a:r>
              <a:rPr lang="en-US" dirty="0"/>
              <a:t>With mathematical notation</a:t>
            </a:r>
            <a:r>
              <a:rPr lang="en-US" dirty="0" smtClean="0"/>
              <a:t>,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5799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Intelligence</a:t>
            </a:r>
            <a:endParaRPr lang="en-US" dirty="0"/>
          </a:p>
        </p:txBody>
      </p:sp>
      <p:pic>
        <p:nvPicPr>
          <p:cNvPr id="1843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1819" y="3206750"/>
            <a:ext cx="2619375" cy="174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16494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Supervised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Classification</a:t>
            </a:r>
          </a:p>
          <a:p>
            <a:r>
              <a:rPr lang="en-US" dirty="0" smtClean="0"/>
              <a:t>Regression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2563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945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834" y="2324100"/>
            <a:ext cx="6537344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76073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48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031" y="2324100"/>
            <a:ext cx="4672950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37103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150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031" y="2324100"/>
            <a:ext cx="4672950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021664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362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unsupervised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Clustering</a:t>
            </a:r>
          </a:p>
          <a:p>
            <a:r>
              <a:rPr lang="en-US" dirty="0" smtClean="0"/>
              <a:t>Associations - Rules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090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Plotly</a:t>
            </a:r>
            <a:endParaRPr lang="en-US" dirty="0" smtClean="0"/>
          </a:p>
          <a:p>
            <a:r>
              <a:rPr lang="en-US" dirty="0" err="1" smtClean="0"/>
              <a:t>Seaborn</a:t>
            </a:r>
            <a:endParaRPr lang="en-US" dirty="0" smtClean="0"/>
          </a:p>
          <a:p>
            <a:r>
              <a:rPr lang="en-US" dirty="0" err="1" smtClean="0"/>
              <a:t>Scikit</a:t>
            </a:r>
            <a:endParaRPr lang="en-US" dirty="0" smtClean="0"/>
          </a:p>
          <a:p>
            <a:r>
              <a:rPr lang="en-US" dirty="0" err="1" smtClean="0"/>
              <a:t>Karas</a:t>
            </a:r>
            <a:endParaRPr lang="en-US" dirty="0" smtClean="0"/>
          </a:p>
          <a:p>
            <a:r>
              <a:rPr lang="en-US" dirty="0" err="1" smtClean="0"/>
              <a:t>Tensorflow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072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Decision Tree</a:t>
            </a:r>
          </a:p>
          <a:p>
            <a:r>
              <a:rPr lang="en-US" dirty="0" smtClean="0"/>
              <a:t>Gaussian Distribution – normal</a:t>
            </a:r>
          </a:p>
          <a:p>
            <a:r>
              <a:rPr lang="en-US" dirty="0" err="1" smtClean="0"/>
              <a:t>Stochastik</a:t>
            </a:r>
            <a:r>
              <a:rPr lang="en-US" dirty="0" smtClean="0"/>
              <a:t> Gradient descent SGD</a:t>
            </a:r>
          </a:p>
          <a:p>
            <a:r>
              <a:rPr lang="en-US" dirty="0" smtClean="0"/>
              <a:t>Nearest </a:t>
            </a:r>
            <a:r>
              <a:rPr lang="en-US" dirty="0" err="1" smtClean="0"/>
              <a:t>Neighbour</a:t>
            </a:r>
            <a:endParaRPr lang="en-US" dirty="0" smtClean="0"/>
          </a:p>
          <a:p>
            <a:r>
              <a:rPr lang="en-US" dirty="0" smtClean="0"/>
              <a:t>Bayesian Regression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114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Biological</a:t>
            </a:r>
          </a:p>
          <a:p>
            <a:r>
              <a:rPr lang="en-US" dirty="0" smtClean="0"/>
              <a:t>Artificial 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49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Neurons</a:t>
            </a:r>
          </a:p>
          <a:p>
            <a:r>
              <a:rPr lang="en-US" dirty="0" smtClean="0"/>
              <a:t>Connections</a:t>
            </a:r>
          </a:p>
          <a:p>
            <a:r>
              <a:rPr lang="en-US" dirty="0" smtClean="0"/>
              <a:t>Propagation</a:t>
            </a:r>
          </a:p>
          <a:p>
            <a:r>
              <a:rPr lang="en-US" dirty="0" smtClean="0"/>
              <a:t>Learning Rule</a:t>
            </a:r>
          </a:p>
          <a:p>
            <a:endParaRPr lang="en-US" dirty="0"/>
          </a:p>
          <a:p>
            <a:r>
              <a:rPr lang="en-US" dirty="0" smtClean="0"/>
              <a:t>LSTM: Long short term memory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047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Neurons</a:t>
            </a:r>
            <a:endParaRPr lang="en-US" dirty="0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87897" y="2324100"/>
            <a:ext cx="4287219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49984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51</TotalTime>
  <Words>129</Words>
  <Application>Microsoft Office PowerPoint</Application>
  <PresentationFormat>On-screen Show (4:3)</PresentationFormat>
  <Paragraphs>60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Times New Roman</vt:lpstr>
      <vt:lpstr>Monotype Sorts</vt:lpstr>
      <vt:lpstr>Austin</vt:lpstr>
      <vt:lpstr>PowerPoint Presentation</vt:lpstr>
      <vt:lpstr>Machine learning</vt:lpstr>
      <vt:lpstr>Supervised</vt:lpstr>
      <vt:lpstr>unsupervised</vt:lpstr>
      <vt:lpstr>PowerPoint Presentation</vt:lpstr>
      <vt:lpstr>classification</vt:lpstr>
      <vt:lpstr>Neural Network</vt:lpstr>
      <vt:lpstr>PowerPoint Presentation</vt:lpstr>
      <vt:lpstr>Neurons</vt:lpstr>
      <vt:lpstr>NN</vt:lpstr>
      <vt:lpstr>Feed Forward</vt:lpstr>
      <vt:lpstr>PowerPoint Presentation</vt:lpstr>
      <vt:lpstr>PowerPoint Presentation</vt:lpstr>
      <vt:lpstr>NN – Deep NN</vt:lpstr>
      <vt:lpstr>Types of ANN</vt:lpstr>
      <vt:lpstr>Types of ANN</vt:lpstr>
      <vt:lpstr>PowerPoint Presentation</vt:lpstr>
      <vt:lpstr>PowerPoint Presentation</vt:lpstr>
      <vt:lpstr>PowerPoint Presentation</vt:lpstr>
      <vt:lpstr>Reinforced ML</vt:lpstr>
      <vt:lpstr> R NN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Hebb Learning</vt:lpstr>
      <vt:lpstr>PowerPoint Presentation</vt:lpstr>
      <vt:lpstr>Artificial Intelligence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radha</dc:creator>
  <cp:lastModifiedBy>radha</cp:lastModifiedBy>
  <cp:revision>40</cp:revision>
  <cp:lastPrinted>1601-01-01T00:00:00Z</cp:lastPrinted>
  <dcterms:created xsi:type="dcterms:W3CDTF">2018-07-12T11:55:35Z</dcterms:created>
  <dcterms:modified xsi:type="dcterms:W3CDTF">2018-07-12T12:47:22Z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TC010690321033</vt:lpwstr>
  </property>
</Properties>
</file>

<file path=docProps/thumbnail.jpeg>
</file>